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Inter" charset="1" panose="020B0502030000000004"/>
      <p:regular r:id="rId17"/>
    </p:embeddedFont>
    <p:embeddedFont>
      <p:font typeface="Arimo" charset="1" panose="020B0604020202020204"/>
      <p:regular r:id="rId18"/>
    </p:embeddedFont>
    <p:embeddedFont>
      <p:font typeface="Arimo Bold" charset="1" panose="020B0704020202020204"/>
      <p:regular r:id="rId22"/>
    </p:embeddedFont>
    <p:embeddedFont>
      <p:font typeface="Inter Bold" charset="1" panose="020B080203000000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5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mailto:security@yourcompany.com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617267"/>
            <a:ext cx="9445526" cy="157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Phishing Awareness Training: Fortifying Our Digital Defenses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472856"/>
            <a:ext cx="944552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Presented by: [Akash Bhat]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148834"/>
            <a:ext cx="944552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Date: [28/06/2025]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042869" y="940445"/>
            <a:ext cx="6202264" cy="80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sz="487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Learning Objectives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2235399"/>
            <a:ext cx="567630" cy="567630"/>
            <a:chOff x="0" y="0"/>
            <a:chExt cx="756840" cy="756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297688"/>
                  </a:moveTo>
                  <a:cubicBezTo>
                    <a:pt x="0" y="133350"/>
                    <a:pt x="133350" y="0"/>
                    <a:pt x="297688" y="0"/>
                  </a:cubicBezTo>
                  <a:lnTo>
                    <a:pt x="446405" y="0"/>
                  </a:lnTo>
                  <a:cubicBezTo>
                    <a:pt x="610870" y="0"/>
                    <a:pt x="744093" y="133350"/>
                    <a:pt x="744093" y="297688"/>
                  </a:cubicBezTo>
                  <a:lnTo>
                    <a:pt x="744093" y="446405"/>
                  </a:lnTo>
                  <a:cubicBezTo>
                    <a:pt x="744093" y="610870"/>
                    <a:pt x="610743" y="744093"/>
                    <a:pt x="446405" y="744093"/>
                  </a:cubicBezTo>
                  <a:lnTo>
                    <a:pt x="297688" y="744093"/>
                  </a:lnTo>
                  <a:cubicBezTo>
                    <a:pt x="133350" y="744093"/>
                    <a:pt x="0" y="610870"/>
                    <a:pt x="0" y="4464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304038"/>
                  </a:moveTo>
                  <a:cubicBezTo>
                    <a:pt x="0" y="136144"/>
                    <a:pt x="136144" y="0"/>
                    <a:pt x="304038" y="0"/>
                  </a:cubicBezTo>
                  <a:lnTo>
                    <a:pt x="452755" y="0"/>
                  </a:lnTo>
                  <a:lnTo>
                    <a:pt x="452755" y="6350"/>
                  </a:lnTo>
                  <a:lnTo>
                    <a:pt x="452755" y="0"/>
                  </a:lnTo>
                  <a:lnTo>
                    <a:pt x="452755" y="6350"/>
                  </a:lnTo>
                  <a:lnTo>
                    <a:pt x="452755" y="0"/>
                  </a:lnTo>
                  <a:cubicBezTo>
                    <a:pt x="620649" y="0"/>
                    <a:pt x="756793" y="136144"/>
                    <a:pt x="756793" y="304038"/>
                  </a:cubicBezTo>
                  <a:lnTo>
                    <a:pt x="756793" y="452755"/>
                  </a:lnTo>
                  <a:lnTo>
                    <a:pt x="750443" y="452755"/>
                  </a:lnTo>
                  <a:lnTo>
                    <a:pt x="756793" y="452755"/>
                  </a:lnTo>
                  <a:cubicBezTo>
                    <a:pt x="756793" y="620649"/>
                    <a:pt x="620649" y="756793"/>
                    <a:pt x="452755" y="756793"/>
                  </a:cubicBezTo>
                  <a:lnTo>
                    <a:pt x="452755" y="750443"/>
                  </a:lnTo>
                  <a:lnTo>
                    <a:pt x="452755" y="756793"/>
                  </a:lnTo>
                  <a:lnTo>
                    <a:pt x="304038" y="756793"/>
                  </a:lnTo>
                  <a:lnTo>
                    <a:pt x="304038" y="750443"/>
                  </a:lnTo>
                  <a:lnTo>
                    <a:pt x="304038" y="756793"/>
                  </a:lnTo>
                  <a:cubicBezTo>
                    <a:pt x="136144" y="756793"/>
                    <a:pt x="0" y="620649"/>
                    <a:pt x="0" y="452755"/>
                  </a:cubicBezTo>
                  <a:lnTo>
                    <a:pt x="0" y="304038"/>
                  </a:lnTo>
                  <a:lnTo>
                    <a:pt x="6350" y="304038"/>
                  </a:lnTo>
                  <a:lnTo>
                    <a:pt x="0" y="304038"/>
                  </a:lnTo>
                  <a:moveTo>
                    <a:pt x="12700" y="304038"/>
                  </a:moveTo>
                  <a:lnTo>
                    <a:pt x="12700" y="452755"/>
                  </a:lnTo>
                  <a:lnTo>
                    <a:pt x="6350" y="452755"/>
                  </a:lnTo>
                  <a:lnTo>
                    <a:pt x="12700" y="452755"/>
                  </a:lnTo>
                  <a:cubicBezTo>
                    <a:pt x="12700" y="613664"/>
                    <a:pt x="143129" y="744093"/>
                    <a:pt x="304038" y="744093"/>
                  </a:cubicBezTo>
                  <a:lnTo>
                    <a:pt x="452755" y="744093"/>
                  </a:lnTo>
                  <a:cubicBezTo>
                    <a:pt x="613664" y="744093"/>
                    <a:pt x="744093" y="613664"/>
                    <a:pt x="744093" y="452755"/>
                  </a:cubicBezTo>
                  <a:lnTo>
                    <a:pt x="744093" y="304038"/>
                  </a:lnTo>
                  <a:lnTo>
                    <a:pt x="750443" y="304038"/>
                  </a:lnTo>
                  <a:lnTo>
                    <a:pt x="744093" y="304038"/>
                  </a:lnTo>
                  <a:cubicBezTo>
                    <a:pt x="744093" y="143129"/>
                    <a:pt x="613664" y="12700"/>
                    <a:pt x="452755" y="12700"/>
                  </a:cubicBezTo>
                  <a:lnTo>
                    <a:pt x="304038" y="12700"/>
                  </a:lnTo>
                  <a:lnTo>
                    <a:pt x="304038" y="6350"/>
                  </a:lnTo>
                  <a:lnTo>
                    <a:pt x="304038" y="12700"/>
                  </a:lnTo>
                  <a:cubicBezTo>
                    <a:pt x="143129" y="12700"/>
                    <a:pt x="12700" y="143129"/>
                    <a:pt x="12700" y="30403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85255" y="2334295"/>
            <a:ext cx="372070" cy="41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8290" y="2315915"/>
            <a:ext cx="4356199" cy="397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Define Phishing and its Forms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8290" y="2766715"/>
            <a:ext cx="15497472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Understand what phishing is, its various types, and how it can impact individuals and organizations.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7475" y="3750171"/>
            <a:ext cx="567630" cy="567630"/>
            <a:chOff x="0" y="0"/>
            <a:chExt cx="756840" cy="756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297688"/>
                  </a:moveTo>
                  <a:cubicBezTo>
                    <a:pt x="0" y="133350"/>
                    <a:pt x="133350" y="0"/>
                    <a:pt x="297688" y="0"/>
                  </a:cubicBezTo>
                  <a:lnTo>
                    <a:pt x="446405" y="0"/>
                  </a:lnTo>
                  <a:cubicBezTo>
                    <a:pt x="610870" y="0"/>
                    <a:pt x="744093" y="133350"/>
                    <a:pt x="744093" y="297688"/>
                  </a:cubicBezTo>
                  <a:lnTo>
                    <a:pt x="744093" y="446405"/>
                  </a:lnTo>
                  <a:cubicBezTo>
                    <a:pt x="744093" y="610870"/>
                    <a:pt x="610743" y="744093"/>
                    <a:pt x="446405" y="744093"/>
                  </a:cubicBezTo>
                  <a:lnTo>
                    <a:pt x="297688" y="744093"/>
                  </a:lnTo>
                  <a:cubicBezTo>
                    <a:pt x="133350" y="744093"/>
                    <a:pt x="0" y="610870"/>
                    <a:pt x="0" y="4464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304038"/>
                  </a:moveTo>
                  <a:cubicBezTo>
                    <a:pt x="0" y="136144"/>
                    <a:pt x="136144" y="0"/>
                    <a:pt x="304038" y="0"/>
                  </a:cubicBezTo>
                  <a:lnTo>
                    <a:pt x="452755" y="0"/>
                  </a:lnTo>
                  <a:lnTo>
                    <a:pt x="452755" y="6350"/>
                  </a:lnTo>
                  <a:lnTo>
                    <a:pt x="452755" y="0"/>
                  </a:lnTo>
                  <a:lnTo>
                    <a:pt x="452755" y="6350"/>
                  </a:lnTo>
                  <a:lnTo>
                    <a:pt x="452755" y="0"/>
                  </a:lnTo>
                  <a:cubicBezTo>
                    <a:pt x="620649" y="0"/>
                    <a:pt x="756793" y="136144"/>
                    <a:pt x="756793" y="304038"/>
                  </a:cubicBezTo>
                  <a:lnTo>
                    <a:pt x="756793" y="452755"/>
                  </a:lnTo>
                  <a:lnTo>
                    <a:pt x="750443" y="452755"/>
                  </a:lnTo>
                  <a:lnTo>
                    <a:pt x="756793" y="452755"/>
                  </a:lnTo>
                  <a:cubicBezTo>
                    <a:pt x="756793" y="620649"/>
                    <a:pt x="620649" y="756793"/>
                    <a:pt x="452755" y="756793"/>
                  </a:cubicBezTo>
                  <a:lnTo>
                    <a:pt x="452755" y="750443"/>
                  </a:lnTo>
                  <a:lnTo>
                    <a:pt x="452755" y="756793"/>
                  </a:lnTo>
                  <a:lnTo>
                    <a:pt x="304038" y="756793"/>
                  </a:lnTo>
                  <a:lnTo>
                    <a:pt x="304038" y="750443"/>
                  </a:lnTo>
                  <a:lnTo>
                    <a:pt x="304038" y="756793"/>
                  </a:lnTo>
                  <a:cubicBezTo>
                    <a:pt x="136144" y="756793"/>
                    <a:pt x="0" y="620649"/>
                    <a:pt x="0" y="452755"/>
                  </a:cubicBezTo>
                  <a:lnTo>
                    <a:pt x="0" y="304038"/>
                  </a:lnTo>
                  <a:lnTo>
                    <a:pt x="6350" y="304038"/>
                  </a:lnTo>
                  <a:lnTo>
                    <a:pt x="0" y="304038"/>
                  </a:lnTo>
                  <a:moveTo>
                    <a:pt x="12700" y="304038"/>
                  </a:moveTo>
                  <a:lnTo>
                    <a:pt x="12700" y="452755"/>
                  </a:lnTo>
                  <a:lnTo>
                    <a:pt x="6350" y="452755"/>
                  </a:lnTo>
                  <a:lnTo>
                    <a:pt x="12700" y="452755"/>
                  </a:lnTo>
                  <a:cubicBezTo>
                    <a:pt x="12700" y="613664"/>
                    <a:pt x="143129" y="744093"/>
                    <a:pt x="304038" y="744093"/>
                  </a:cubicBezTo>
                  <a:lnTo>
                    <a:pt x="452755" y="744093"/>
                  </a:lnTo>
                  <a:cubicBezTo>
                    <a:pt x="613664" y="744093"/>
                    <a:pt x="744093" y="613664"/>
                    <a:pt x="744093" y="452755"/>
                  </a:cubicBezTo>
                  <a:lnTo>
                    <a:pt x="744093" y="304038"/>
                  </a:lnTo>
                  <a:lnTo>
                    <a:pt x="750443" y="304038"/>
                  </a:lnTo>
                  <a:lnTo>
                    <a:pt x="744093" y="304038"/>
                  </a:lnTo>
                  <a:cubicBezTo>
                    <a:pt x="744093" y="143129"/>
                    <a:pt x="613664" y="12700"/>
                    <a:pt x="452755" y="12700"/>
                  </a:cubicBezTo>
                  <a:lnTo>
                    <a:pt x="304038" y="12700"/>
                  </a:lnTo>
                  <a:lnTo>
                    <a:pt x="304038" y="6350"/>
                  </a:lnTo>
                  <a:lnTo>
                    <a:pt x="304038" y="12700"/>
                  </a:lnTo>
                  <a:cubicBezTo>
                    <a:pt x="143129" y="12700"/>
                    <a:pt x="12700" y="143129"/>
                    <a:pt x="12700" y="30403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85255" y="3849067"/>
            <a:ext cx="372070" cy="41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98290" y="3830687"/>
            <a:ext cx="4040089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Identify Common Red Flags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98290" y="4281487"/>
            <a:ext cx="15497472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Learn to recognize the tell-tale signs of phishing attempts in emails, messages, and websites.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7475" y="5264944"/>
            <a:ext cx="567630" cy="567630"/>
            <a:chOff x="0" y="0"/>
            <a:chExt cx="756840" cy="7568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297688"/>
                  </a:moveTo>
                  <a:cubicBezTo>
                    <a:pt x="0" y="133350"/>
                    <a:pt x="133350" y="0"/>
                    <a:pt x="297688" y="0"/>
                  </a:cubicBezTo>
                  <a:lnTo>
                    <a:pt x="446405" y="0"/>
                  </a:lnTo>
                  <a:cubicBezTo>
                    <a:pt x="610870" y="0"/>
                    <a:pt x="744093" y="133350"/>
                    <a:pt x="744093" y="297688"/>
                  </a:cubicBezTo>
                  <a:lnTo>
                    <a:pt x="744093" y="446405"/>
                  </a:lnTo>
                  <a:cubicBezTo>
                    <a:pt x="744093" y="610870"/>
                    <a:pt x="610743" y="744093"/>
                    <a:pt x="446405" y="744093"/>
                  </a:cubicBezTo>
                  <a:lnTo>
                    <a:pt x="297688" y="744093"/>
                  </a:lnTo>
                  <a:cubicBezTo>
                    <a:pt x="133350" y="744093"/>
                    <a:pt x="0" y="610870"/>
                    <a:pt x="0" y="4464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304038"/>
                  </a:moveTo>
                  <a:cubicBezTo>
                    <a:pt x="0" y="136144"/>
                    <a:pt x="136144" y="0"/>
                    <a:pt x="304038" y="0"/>
                  </a:cubicBezTo>
                  <a:lnTo>
                    <a:pt x="452755" y="0"/>
                  </a:lnTo>
                  <a:lnTo>
                    <a:pt x="452755" y="6350"/>
                  </a:lnTo>
                  <a:lnTo>
                    <a:pt x="452755" y="0"/>
                  </a:lnTo>
                  <a:lnTo>
                    <a:pt x="452755" y="6350"/>
                  </a:lnTo>
                  <a:lnTo>
                    <a:pt x="452755" y="0"/>
                  </a:lnTo>
                  <a:cubicBezTo>
                    <a:pt x="620649" y="0"/>
                    <a:pt x="756793" y="136144"/>
                    <a:pt x="756793" y="304038"/>
                  </a:cubicBezTo>
                  <a:lnTo>
                    <a:pt x="756793" y="452755"/>
                  </a:lnTo>
                  <a:lnTo>
                    <a:pt x="750443" y="452755"/>
                  </a:lnTo>
                  <a:lnTo>
                    <a:pt x="756793" y="452755"/>
                  </a:lnTo>
                  <a:cubicBezTo>
                    <a:pt x="756793" y="620649"/>
                    <a:pt x="620649" y="756793"/>
                    <a:pt x="452755" y="756793"/>
                  </a:cubicBezTo>
                  <a:lnTo>
                    <a:pt x="452755" y="750443"/>
                  </a:lnTo>
                  <a:lnTo>
                    <a:pt x="452755" y="756793"/>
                  </a:lnTo>
                  <a:lnTo>
                    <a:pt x="304038" y="756793"/>
                  </a:lnTo>
                  <a:lnTo>
                    <a:pt x="304038" y="750443"/>
                  </a:lnTo>
                  <a:lnTo>
                    <a:pt x="304038" y="756793"/>
                  </a:lnTo>
                  <a:cubicBezTo>
                    <a:pt x="136144" y="756793"/>
                    <a:pt x="0" y="620649"/>
                    <a:pt x="0" y="452755"/>
                  </a:cubicBezTo>
                  <a:lnTo>
                    <a:pt x="0" y="304038"/>
                  </a:lnTo>
                  <a:lnTo>
                    <a:pt x="6350" y="304038"/>
                  </a:lnTo>
                  <a:lnTo>
                    <a:pt x="0" y="304038"/>
                  </a:lnTo>
                  <a:moveTo>
                    <a:pt x="12700" y="304038"/>
                  </a:moveTo>
                  <a:lnTo>
                    <a:pt x="12700" y="452755"/>
                  </a:lnTo>
                  <a:lnTo>
                    <a:pt x="6350" y="452755"/>
                  </a:lnTo>
                  <a:lnTo>
                    <a:pt x="12700" y="452755"/>
                  </a:lnTo>
                  <a:cubicBezTo>
                    <a:pt x="12700" y="613664"/>
                    <a:pt x="143129" y="744093"/>
                    <a:pt x="304038" y="744093"/>
                  </a:cubicBezTo>
                  <a:lnTo>
                    <a:pt x="452755" y="744093"/>
                  </a:lnTo>
                  <a:cubicBezTo>
                    <a:pt x="613664" y="744093"/>
                    <a:pt x="744093" y="613664"/>
                    <a:pt x="744093" y="452755"/>
                  </a:cubicBezTo>
                  <a:lnTo>
                    <a:pt x="744093" y="304038"/>
                  </a:lnTo>
                  <a:lnTo>
                    <a:pt x="750443" y="304038"/>
                  </a:lnTo>
                  <a:lnTo>
                    <a:pt x="744093" y="304038"/>
                  </a:lnTo>
                  <a:cubicBezTo>
                    <a:pt x="744093" y="143129"/>
                    <a:pt x="613664" y="12700"/>
                    <a:pt x="452755" y="12700"/>
                  </a:cubicBezTo>
                  <a:lnTo>
                    <a:pt x="304038" y="12700"/>
                  </a:lnTo>
                  <a:lnTo>
                    <a:pt x="304038" y="6350"/>
                  </a:lnTo>
                  <a:lnTo>
                    <a:pt x="304038" y="12700"/>
                  </a:lnTo>
                  <a:cubicBezTo>
                    <a:pt x="143129" y="12700"/>
                    <a:pt x="12700" y="143129"/>
                    <a:pt x="12700" y="30403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85255" y="5363840"/>
            <a:ext cx="372070" cy="41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98290" y="5345460"/>
            <a:ext cx="5844034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Comprehend Social Engineering Tactics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98290" y="5796260"/>
            <a:ext cx="15497472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Gain insight into the psychological manipulation techniques used by attackers to trick victims.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87475" y="6779716"/>
            <a:ext cx="567630" cy="567630"/>
            <a:chOff x="0" y="0"/>
            <a:chExt cx="756840" cy="7568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297688"/>
                  </a:moveTo>
                  <a:cubicBezTo>
                    <a:pt x="0" y="133350"/>
                    <a:pt x="133350" y="0"/>
                    <a:pt x="297688" y="0"/>
                  </a:cubicBezTo>
                  <a:lnTo>
                    <a:pt x="446405" y="0"/>
                  </a:lnTo>
                  <a:cubicBezTo>
                    <a:pt x="610870" y="0"/>
                    <a:pt x="744093" y="133350"/>
                    <a:pt x="744093" y="297688"/>
                  </a:cubicBezTo>
                  <a:lnTo>
                    <a:pt x="744093" y="446405"/>
                  </a:lnTo>
                  <a:cubicBezTo>
                    <a:pt x="744093" y="610870"/>
                    <a:pt x="610743" y="744093"/>
                    <a:pt x="446405" y="744093"/>
                  </a:cubicBezTo>
                  <a:lnTo>
                    <a:pt x="297688" y="744093"/>
                  </a:lnTo>
                  <a:cubicBezTo>
                    <a:pt x="133350" y="744093"/>
                    <a:pt x="0" y="610870"/>
                    <a:pt x="0" y="4464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304038"/>
                  </a:moveTo>
                  <a:cubicBezTo>
                    <a:pt x="0" y="136144"/>
                    <a:pt x="136144" y="0"/>
                    <a:pt x="304038" y="0"/>
                  </a:cubicBezTo>
                  <a:lnTo>
                    <a:pt x="452755" y="0"/>
                  </a:lnTo>
                  <a:lnTo>
                    <a:pt x="452755" y="6350"/>
                  </a:lnTo>
                  <a:lnTo>
                    <a:pt x="452755" y="0"/>
                  </a:lnTo>
                  <a:lnTo>
                    <a:pt x="452755" y="6350"/>
                  </a:lnTo>
                  <a:lnTo>
                    <a:pt x="452755" y="0"/>
                  </a:lnTo>
                  <a:cubicBezTo>
                    <a:pt x="620649" y="0"/>
                    <a:pt x="756793" y="136144"/>
                    <a:pt x="756793" y="304038"/>
                  </a:cubicBezTo>
                  <a:lnTo>
                    <a:pt x="756793" y="452755"/>
                  </a:lnTo>
                  <a:lnTo>
                    <a:pt x="750443" y="452755"/>
                  </a:lnTo>
                  <a:lnTo>
                    <a:pt x="756793" y="452755"/>
                  </a:lnTo>
                  <a:cubicBezTo>
                    <a:pt x="756793" y="620649"/>
                    <a:pt x="620649" y="756793"/>
                    <a:pt x="452755" y="756793"/>
                  </a:cubicBezTo>
                  <a:lnTo>
                    <a:pt x="452755" y="750443"/>
                  </a:lnTo>
                  <a:lnTo>
                    <a:pt x="452755" y="756793"/>
                  </a:lnTo>
                  <a:lnTo>
                    <a:pt x="304038" y="756793"/>
                  </a:lnTo>
                  <a:lnTo>
                    <a:pt x="304038" y="750443"/>
                  </a:lnTo>
                  <a:lnTo>
                    <a:pt x="304038" y="756793"/>
                  </a:lnTo>
                  <a:cubicBezTo>
                    <a:pt x="136144" y="756793"/>
                    <a:pt x="0" y="620649"/>
                    <a:pt x="0" y="452755"/>
                  </a:cubicBezTo>
                  <a:lnTo>
                    <a:pt x="0" y="304038"/>
                  </a:lnTo>
                  <a:lnTo>
                    <a:pt x="6350" y="304038"/>
                  </a:lnTo>
                  <a:lnTo>
                    <a:pt x="0" y="304038"/>
                  </a:lnTo>
                  <a:moveTo>
                    <a:pt x="12700" y="304038"/>
                  </a:moveTo>
                  <a:lnTo>
                    <a:pt x="12700" y="452755"/>
                  </a:lnTo>
                  <a:lnTo>
                    <a:pt x="6350" y="452755"/>
                  </a:lnTo>
                  <a:lnTo>
                    <a:pt x="12700" y="452755"/>
                  </a:lnTo>
                  <a:cubicBezTo>
                    <a:pt x="12700" y="613664"/>
                    <a:pt x="143129" y="744093"/>
                    <a:pt x="304038" y="744093"/>
                  </a:cubicBezTo>
                  <a:lnTo>
                    <a:pt x="452755" y="744093"/>
                  </a:lnTo>
                  <a:cubicBezTo>
                    <a:pt x="613664" y="744093"/>
                    <a:pt x="744093" y="613664"/>
                    <a:pt x="744093" y="452755"/>
                  </a:cubicBezTo>
                  <a:lnTo>
                    <a:pt x="744093" y="304038"/>
                  </a:lnTo>
                  <a:lnTo>
                    <a:pt x="750443" y="304038"/>
                  </a:lnTo>
                  <a:lnTo>
                    <a:pt x="744093" y="304038"/>
                  </a:lnTo>
                  <a:cubicBezTo>
                    <a:pt x="744093" y="143129"/>
                    <a:pt x="613664" y="12700"/>
                    <a:pt x="452755" y="12700"/>
                  </a:cubicBezTo>
                  <a:lnTo>
                    <a:pt x="304038" y="12700"/>
                  </a:lnTo>
                  <a:lnTo>
                    <a:pt x="304038" y="6350"/>
                  </a:lnTo>
                  <a:lnTo>
                    <a:pt x="304038" y="12700"/>
                  </a:lnTo>
                  <a:cubicBezTo>
                    <a:pt x="143129" y="12700"/>
                    <a:pt x="12700" y="143129"/>
                    <a:pt x="12700" y="30403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85255" y="6878612"/>
            <a:ext cx="372070" cy="41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98290" y="6860232"/>
            <a:ext cx="584403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Apply Best Practices for Prevention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98290" y="7311032"/>
            <a:ext cx="15497472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Acquire practical steps and defensive measures to protect yourself and the company from phishing attacks.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87475" y="8294489"/>
            <a:ext cx="567630" cy="567630"/>
            <a:chOff x="0" y="0"/>
            <a:chExt cx="756840" cy="7568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744093" cy="744093"/>
            </a:xfrm>
            <a:custGeom>
              <a:avLst/>
              <a:gdLst/>
              <a:ahLst/>
              <a:cxnLst/>
              <a:rect r="r" b="b" t="t" l="l"/>
              <a:pathLst>
                <a:path h="744093" w="744093">
                  <a:moveTo>
                    <a:pt x="0" y="297688"/>
                  </a:moveTo>
                  <a:cubicBezTo>
                    <a:pt x="0" y="133350"/>
                    <a:pt x="133350" y="0"/>
                    <a:pt x="297688" y="0"/>
                  </a:cubicBezTo>
                  <a:lnTo>
                    <a:pt x="446405" y="0"/>
                  </a:lnTo>
                  <a:cubicBezTo>
                    <a:pt x="610870" y="0"/>
                    <a:pt x="744093" y="133350"/>
                    <a:pt x="744093" y="297688"/>
                  </a:cubicBezTo>
                  <a:lnTo>
                    <a:pt x="744093" y="446405"/>
                  </a:lnTo>
                  <a:cubicBezTo>
                    <a:pt x="744093" y="610870"/>
                    <a:pt x="610743" y="744093"/>
                    <a:pt x="446405" y="744093"/>
                  </a:cubicBezTo>
                  <a:lnTo>
                    <a:pt x="297688" y="744093"/>
                  </a:lnTo>
                  <a:cubicBezTo>
                    <a:pt x="133350" y="744093"/>
                    <a:pt x="0" y="610870"/>
                    <a:pt x="0" y="4464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56793" cy="756793"/>
            </a:xfrm>
            <a:custGeom>
              <a:avLst/>
              <a:gdLst/>
              <a:ahLst/>
              <a:cxnLst/>
              <a:rect r="r" b="b" t="t" l="l"/>
              <a:pathLst>
                <a:path h="756793" w="756793">
                  <a:moveTo>
                    <a:pt x="0" y="304038"/>
                  </a:moveTo>
                  <a:cubicBezTo>
                    <a:pt x="0" y="136144"/>
                    <a:pt x="136144" y="0"/>
                    <a:pt x="304038" y="0"/>
                  </a:cubicBezTo>
                  <a:lnTo>
                    <a:pt x="452755" y="0"/>
                  </a:lnTo>
                  <a:lnTo>
                    <a:pt x="452755" y="6350"/>
                  </a:lnTo>
                  <a:lnTo>
                    <a:pt x="452755" y="0"/>
                  </a:lnTo>
                  <a:lnTo>
                    <a:pt x="452755" y="6350"/>
                  </a:lnTo>
                  <a:lnTo>
                    <a:pt x="452755" y="0"/>
                  </a:lnTo>
                  <a:cubicBezTo>
                    <a:pt x="620649" y="0"/>
                    <a:pt x="756793" y="136144"/>
                    <a:pt x="756793" y="304038"/>
                  </a:cubicBezTo>
                  <a:lnTo>
                    <a:pt x="756793" y="452755"/>
                  </a:lnTo>
                  <a:lnTo>
                    <a:pt x="750443" y="452755"/>
                  </a:lnTo>
                  <a:lnTo>
                    <a:pt x="756793" y="452755"/>
                  </a:lnTo>
                  <a:cubicBezTo>
                    <a:pt x="756793" y="620649"/>
                    <a:pt x="620649" y="756793"/>
                    <a:pt x="452755" y="756793"/>
                  </a:cubicBezTo>
                  <a:lnTo>
                    <a:pt x="452755" y="750443"/>
                  </a:lnTo>
                  <a:lnTo>
                    <a:pt x="452755" y="756793"/>
                  </a:lnTo>
                  <a:lnTo>
                    <a:pt x="304038" y="756793"/>
                  </a:lnTo>
                  <a:lnTo>
                    <a:pt x="304038" y="750443"/>
                  </a:lnTo>
                  <a:lnTo>
                    <a:pt x="304038" y="756793"/>
                  </a:lnTo>
                  <a:cubicBezTo>
                    <a:pt x="136144" y="756793"/>
                    <a:pt x="0" y="620649"/>
                    <a:pt x="0" y="452755"/>
                  </a:cubicBezTo>
                  <a:lnTo>
                    <a:pt x="0" y="304038"/>
                  </a:lnTo>
                  <a:lnTo>
                    <a:pt x="6350" y="304038"/>
                  </a:lnTo>
                  <a:lnTo>
                    <a:pt x="0" y="304038"/>
                  </a:lnTo>
                  <a:moveTo>
                    <a:pt x="12700" y="304038"/>
                  </a:moveTo>
                  <a:lnTo>
                    <a:pt x="12700" y="452755"/>
                  </a:lnTo>
                  <a:lnTo>
                    <a:pt x="6350" y="452755"/>
                  </a:lnTo>
                  <a:lnTo>
                    <a:pt x="12700" y="452755"/>
                  </a:lnTo>
                  <a:cubicBezTo>
                    <a:pt x="12700" y="613664"/>
                    <a:pt x="143129" y="744093"/>
                    <a:pt x="304038" y="744093"/>
                  </a:cubicBezTo>
                  <a:lnTo>
                    <a:pt x="452755" y="744093"/>
                  </a:lnTo>
                  <a:cubicBezTo>
                    <a:pt x="613664" y="744093"/>
                    <a:pt x="744093" y="613664"/>
                    <a:pt x="744093" y="452755"/>
                  </a:cubicBezTo>
                  <a:lnTo>
                    <a:pt x="744093" y="304038"/>
                  </a:lnTo>
                  <a:lnTo>
                    <a:pt x="750443" y="304038"/>
                  </a:lnTo>
                  <a:lnTo>
                    <a:pt x="744093" y="304038"/>
                  </a:lnTo>
                  <a:cubicBezTo>
                    <a:pt x="744093" y="143129"/>
                    <a:pt x="613664" y="12700"/>
                    <a:pt x="452755" y="12700"/>
                  </a:cubicBezTo>
                  <a:lnTo>
                    <a:pt x="304038" y="12700"/>
                  </a:lnTo>
                  <a:lnTo>
                    <a:pt x="304038" y="6350"/>
                  </a:lnTo>
                  <a:lnTo>
                    <a:pt x="304038" y="12700"/>
                  </a:lnTo>
                  <a:cubicBezTo>
                    <a:pt x="143129" y="12700"/>
                    <a:pt x="12700" y="143129"/>
                    <a:pt x="12700" y="30403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085255" y="8393385"/>
            <a:ext cx="372070" cy="41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98290" y="8375005"/>
            <a:ext cx="3865215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Practice Recognition Skills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98290" y="8825805"/>
            <a:ext cx="15497472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Test your knowledge with interactive quizzes and real-world scenarios to solidify your understanding.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736140" y="2020640"/>
            <a:ext cx="6245721" cy="6245721"/>
            <a:chOff x="0" y="0"/>
            <a:chExt cx="8327628" cy="832762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8327644" cy="8327644"/>
            </a:xfrm>
            <a:custGeom>
              <a:avLst/>
              <a:gdLst/>
              <a:ahLst/>
              <a:cxnLst/>
              <a:rect r="r" b="b" t="t" l="l"/>
              <a:pathLst>
                <a:path h="8327644" w="8327644">
                  <a:moveTo>
                    <a:pt x="0" y="0"/>
                  </a:moveTo>
                  <a:lnTo>
                    <a:pt x="8327644" y="0"/>
                  </a:lnTo>
                  <a:lnTo>
                    <a:pt x="8327644" y="8327644"/>
                  </a:lnTo>
                  <a:lnTo>
                    <a:pt x="0" y="8327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79586" y="646956"/>
            <a:ext cx="9470826" cy="155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1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Introduction to Phishing: The Digital Lure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586" y="2468612"/>
            <a:ext cx="9470826" cy="128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Phishing is a cybercrime where criminals pose as legitimate organizations to trick people into sharing sensitive data like passwords and financial information. It started in the 1990s as hackers "fishing" for this data.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586" y="3919686"/>
            <a:ext cx="9470826" cy="167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Globally, the average cost of a data breach in 2023 was an estimated $4.45 million, a 15% increase over three years. Phishing remains a primary initial attack vector, responsible for a significant portion of these breaches, leading to substantial financial losses and reputational damage.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895" y="6206132"/>
            <a:ext cx="5763369" cy="41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Case Study: The "Urgent Invoice" Scam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6895" y="6879877"/>
            <a:ext cx="9103519" cy="245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 mid-sized logistics company recently fell victim to a sophisticated phishing attack. An employee received an email, seemingly from a long-term supplier, with an "urgent invoice" attached. The email had subtle grammatical errors and a slightly off-domain sender address. The employee, under pressure, clicked the link, leading to malware deployment and a significant data exfiltration incident costing the company over $500,000 in recovery efforts.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79586" y="5867400"/>
            <a:ext cx="28575" cy="3743920"/>
            <a:chOff x="0" y="0"/>
            <a:chExt cx="38100" cy="49918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100" cy="4991862"/>
            </a:xfrm>
            <a:custGeom>
              <a:avLst/>
              <a:gdLst/>
              <a:ahLst/>
              <a:cxnLst/>
              <a:rect r="r" b="b" t="t" l="l"/>
              <a:pathLst>
                <a:path h="4991862" w="38100">
                  <a:moveTo>
                    <a:pt x="0" y="0"/>
                  </a:moveTo>
                  <a:lnTo>
                    <a:pt x="38100" y="0"/>
                  </a:lnTo>
                  <a:lnTo>
                    <a:pt x="38100" y="4991862"/>
                  </a:lnTo>
                  <a:lnTo>
                    <a:pt x="0" y="4991862"/>
                  </a:lnTo>
                  <a:close/>
                </a:path>
              </a:pathLst>
            </a:custGeom>
            <a:solidFill>
              <a:srgbClr val="FF7047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130552" y="630436"/>
            <a:ext cx="8026747" cy="77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4"/>
              </a:lnSpc>
            </a:pPr>
            <a:r>
              <a:rPr lang="en-US" sz="468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Anatomy of a Phishing Email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8602" y="1878211"/>
            <a:ext cx="7893100" cy="125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Phishing emails are crafted to look legitimate, but they often contain subtle clues that reveal their malicious intent. Being able to spot these elements is crucial for your defense.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602" y="3244006"/>
            <a:ext cx="7893100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b="true" sz="1874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Sender Address Tricks:</a:t>
            </a: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Attackers often use email addresses that are similar to legitimate ones, but with minor alterations (e.g., "support@companyy.com" instead of "support@company.com"). Always inspect the full email address, not just the display name.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8602" y="4861323"/>
            <a:ext cx="7893100" cy="125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b="true" sz="1874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Display Name Spoofing:</a:t>
            </a: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The "sender name" might appear correct (e.g., "CEO John Doe"), but the actual email address, when expanded, will reveal a suspicious domain.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602" y="6095256"/>
            <a:ext cx="7893100" cy="125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b="true" sz="1874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"Reply-To" Mismatch:</a:t>
            </a: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Sometimes, even if the "From" address looks legitimate, the "Reply-To" address (where your reply would go) is malicious. Always check this before responding.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8602" y="7329190"/>
            <a:ext cx="7893100" cy="125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b="true" sz="1874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Urgency and Fear Tactics:</a:t>
            </a: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Phishing emails often create a sense of urgency or fear ("Account will be suspended!", "Immediate action required!") to pressure you into acting without thinking.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694728" y="1982986"/>
            <a:ext cx="6925143" cy="4738242"/>
            <a:chOff x="0" y="0"/>
            <a:chExt cx="10524133" cy="7200702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0524109" cy="7200646"/>
            </a:xfrm>
            <a:custGeom>
              <a:avLst/>
              <a:gdLst/>
              <a:ahLst/>
              <a:cxnLst/>
              <a:rect r="r" b="b" t="t" l="l"/>
              <a:pathLst>
                <a:path h="7200646" w="10524109">
                  <a:moveTo>
                    <a:pt x="0" y="0"/>
                  </a:moveTo>
                  <a:lnTo>
                    <a:pt x="10524109" y="0"/>
                  </a:lnTo>
                  <a:lnTo>
                    <a:pt x="10524109" y="7200646"/>
                  </a:lnTo>
                  <a:lnTo>
                    <a:pt x="0" y="7200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" t="0" r="-18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210750" y="6945809"/>
            <a:ext cx="7893100" cy="202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Visual Example: Hover vs. Click</a:t>
            </a:r>
            <a:r>
              <a:rPr lang="en-US" sz="18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Always hover your mouse pointer over any link in an email without clicking. This will usually reveal the true destination URL in the bottom-left corner of your email client. If the displayed URL doesn't match the expected destination, it's likely a phishing attempt.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221909" y="467617"/>
            <a:ext cx="5844034" cy="59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3500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Recognizing Fake Websites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1816" y="1339926"/>
            <a:ext cx="16844368" cy="83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2074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Phishing attempts often direct you to fake websites designed to steal your credentials or personal information. These sites mimic legitimate ones but contain subtle errors.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93022" y="2548909"/>
            <a:ext cx="6618866" cy="4528635"/>
            <a:chOff x="0" y="0"/>
            <a:chExt cx="10936088" cy="748248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936097" cy="7482459"/>
            </a:xfrm>
            <a:custGeom>
              <a:avLst/>
              <a:gdLst/>
              <a:ahLst/>
              <a:cxnLst/>
              <a:rect r="r" b="b" t="t" l="l"/>
              <a:pathLst>
                <a:path h="7482459" w="10936097">
                  <a:moveTo>
                    <a:pt x="0" y="0"/>
                  </a:moveTo>
                  <a:lnTo>
                    <a:pt x="10936097" y="0"/>
                  </a:lnTo>
                  <a:lnTo>
                    <a:pt x="10936097" y="7482459"/>
                  </a:lnTo>
                  <a:lnTo>
                    <a:pt x="0" y="748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847071" y="2877181"/>
            <a:ext cx="4310768" cy="37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49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Legitimate Website Example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957908" y="2548909"/>
            <a:ext cx="6618866" cy="4528635"/>
            <a:chOff x="0" y="0"/>
            <a:chExt cx="10936088" cy="748248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0936097" cy="7482459"/>
            </a:xfrm>
            <a:custGeom>
              <a:avLst/>
              <a:gdLst/>
              <a:ahLst/>
              <a:cxnLst/>
              <a:rect r="r" b="b" t="t" l="l"/>
              <a:pathLst>
                <a:path h="7482459" w="10936097">
                  <a:moveTo>
                    <a:pt x="0" y="0"/>
                  </a:moveTo>
                  <a:lnTo>
                    <a:pt x="10936097" y="0"/>
                  </a:lnTo>
                  <a:lnTo>
                    <a:pt x="10936097" y="7482459"/>
                  </a:lnTo>
                  <a:lnTo>
                    <a:pt x="0" y="748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" t="0" r="-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268642" y="2877181"/>
            <a:ext cx="3997398" cy="37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49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Phishing Website Example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17309" y="7649527"/>
            <a:ext cx="5325609" cy="2032084"/>
            <a:chOff x="0" y="0"/>
            <a:chExt cx="7325426" cy="27951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39" y="6881"/>
              <a:ext cx="7312829" cy="2781337"/>
            </a:xfrm>
            <a:custGeom>
              <a:avLst/>
              <a:gdLst/>
              <a:ahLst/>
              <a:cxnLst/>
              <a:rect r="r" b="b" t="t" l="l"/>
              <a:pathLst>
                <a:path h="2781337" w="7312829">
                  <a:moveTo>
                    <a:pt x="0" y="234657"/>
                  </a:moveTo>
                  <a:cubicBezTo>
                    <a:pt x="0" y="105011"/>
                    <a:pt x="97107" y="0"/>
                    <a:pt x="216906" y="0"/>
                  </a:cubicBezTo>
                  <a:lnTo>
                    <a:pt x="7095922" y="0"/>
                  </a:lnTo>
                  <a:cubicBezTo>
                    <a:pt x="7215721" y="0"/>
                    <a:pt x="7312828" y="105011"/>
                    <a:pt x="7312828" y="234657"/>
                  </a:cubicBezTo>
                  <a:lnTo>
                    <a:pt x="7312828" y="2546680"/>
                  </a:lnTo>
                  <a:cubicBezTo>
                    <a:pt x="7312828" y="2676326"/>
                    <a:pt x="7215721" y="2781337"/>
                    <a:pt x="7095922" y="2781337"/>
                  </a:cubicBezTo>
                  <a:lnTo>
                    <a:pt x="216906" y="2781337"/>
                  </a:lnTo>
                  <a:cubicBezTo>
                    <a:pt x="97107" y="2781337"/>
                    <a:pt x="0" y="2676327"/>
                    <a:pt x="0" y="25466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25506" cy="2795099"/>
            </a:xfrm>
            <a:custGeom>
              <a:avLst/>
              <a:gdLst/>
              <a:ahLst/>
              <a:cxnLst/>
              <a:rect r="r" b="b" t="t" l="l"/>
              <a:pathLst>
                <a:path h="2795099" w="7325506">
                  <a:moveTo>
                    <a:pt x="0" y="241538"/>
                  </a:moveTo>
                  <a:cubicBezTo>
                    <a:pt x="0" y="108176"/>
                    <a:pt x="99896" y="0"/>
                    <a:pt x="223245" y="0"/>
                  </a:cubicBezTo>
                  <a:lnTo>
                    <a:pt x="7102261" y="0"/>
                  </a:lnTo>
                  <a:lnTo>
                    <a:pt x="7102261" y="6881"/>
                  </a:lnTo>
                  <a:lnTo>
                    <a:pt x="7102261" y="0"/>
                  </a:lnTo>
                  <a:cubicBezTo>
                    <a:pt x="7225482" y="0"/>
                    <a:pt x="7325506" y="108176"/>
                    <a:pt x="7325506" y="241538"/>
                  </a:cubicBezTo>
                  <a:lnTo>
                    <a:pt x="7319167" y="241538"/>
                  </a:lnTo>
                  <a:lnTo>
                    <a:pt x="7325506" y="241538"/>
                  </a:lnTo>
                  <a:lnTo>
                    <a:pt x="7325506" y="2553561"/>
                  </a:lnTo>
                  <a:lnTo>
                    <a:pt x="7319167" y="2553561"/>
                  </a:lnTo>
                  <a:lnTo>
                    <a:pt x="7325506" y="2553561"/>
                  </a:lnTo>
                  <a:cubicBezTo>
                    <a:pt x="7325506" y="2687061"/>
                    <a:pt x="7225609" y="2795099"/>
                    <a:pt x="7102261" y="2795099"/>
                  </a:cubicBezTo>
                  <a:lnTo>
                    <a:pt x="7102261" y="2788218"/>
                  </a:lnTo>
                  <a:lnTo>
                    <a:pt x="7102261" y="2795099"/>
                  </a:lnTo>
                  <a:lnTo>
                    <a:pt x="223245" y="2795099"/>
                  </a:lnTo>
                  <a:lnTo>
                    <a:pt x="223245" y="2788218"/>
                  </a:lnTo>
                  <a:lnTo>
                    <a:pt x="223245" y="2795099"/>
                  </a:lnTo>
                  <a:cubicBezTo>
                    <a:pt x="99896" y="2795099"/>
                    <a:pt x="0" y="2687061"/>
                    <a:pt x="0" y="2553561"/>
                  </a:cubicBezTo>
                  <a:lnTo>
                    <a:pt x="0" y="241538"/>
                  </a:lnTo>
                  <a:lnTo>
                    <a:pt x="6339" y="241538"/>
                  </a:lnTo>
                  <a:lnTo>
                    <a:pt x="0" y="241538"/>
                  </a:lnTo>
                  <a:moveTo>
                    <a:pt x="12677" y="241538"/>
                  </a:moveTo>
                  <a:lnTo>
                    <a:pt x="12677" y="2553561"/>
                  </a:lnTo>
                  <a:lnTo>
                    <a:pt x="6339" y="2553561"/>
                  </a:lnTo>
                  <a:lnTo>
                    <a:pt x="12677" y="2553561"/>
                  </a:lnTo>
                  <a:cubicBezTo>
                    <a:pt x="12677" y="2679354"/>
                    <a:pt x="106869" y="2781337"/>
                    <a:pt x="223245" y="2781337"/>
                  </a:cubicBezTo>
                  <a:lnTo>
                    <a:pt x="7102261" y="2781337"/>
                  </a:lnTo>
                  <a:cubicBezTo>
                    <a:pt x="7218511" y="2781337"/>
                    <a:pt x="7312829" y="2679354"/>
                    <a:pt x="7312829" y="2553561"/>
                  </a:cubicBezTo>
                  <a:lnTo>
                    <a:pt x="7312829" y="241538"/>
                  </a:lnTo>
                  <a:cubicBezTo>
                    <a:pt x="7312702" y="115746"/>
                    <a:pt x="7218511" y="13763"/>
                    <a:pt x="7102261" y="13763"/>
                  </a:cubicBezTo>
                  <a:lnTo>
                    <a:pt x="223245" y="13763"/>
                  </a:lnTo>
                  <a:lnTo>
                    <a:pt x="223245" y="6881"/>
                  </a:lnTo>
                  <a:lnTo>
                    <a:pt x="223245" y="13763"/>
                  </a:lnTo>
                  <a:cubicBezTo>
                    <a:pt x="106869" y="13763"/>
                    <a:pt x="12677" y="115746"/>
                    <a:pt x="12677" y="24153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986246" y="8002895"/>
            <a:ext cx="4282058" cy="31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987" b="true">
                <a:solidFill>
                  <a:srgbClr val="55575A"/>
                </a:solidFill>
                <a:latin typeface="Inter Bold"/>
                <a:ea typeface="Inter Bold"/>
                <a:cs typeface="Inter Bold"/>
                <a:sym typeface="Inter Bold"/>
              </a:rPr>
              <a:t>Misspellings &amp; Grammatical Errors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89581" y="8596113"/>
            <a:ext cx="4381067" cy="61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1526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Legitimate websites rarely contain typos or poor grammar. Scammers often overlook these details.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21816" y="7649527"/>
            <a:ext cx="5500093" cy="2032084"/>
            <a:chOff x="0" y="0"/>
            <a:chExt cx="7565429" cy="27951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546" y="6881"/>
              <a:ext cx="7552346" cy="2781337"/>
            </a:xfrm>
            <a:custGeom>
              <a:avLst/>
              <a:gdLst/>
              <a:ahLst/>
              <a:cxnLst/>
              <a:rect r="r" b="b" t="t" l="l"/>
              <a:pathLst>
                <a:path h="2781337" w="7552346">
                  <a:moveTo>
                    <a:pt x="0" y="234657"/>
                  </a:moveTo>
                  <a:cubicBezTo>
                    <a:pt x="0" y="105011"/>
                    <a:pt x="100286" y="0"/>
                    <a:pt x="224007" y="0"/>
                  </a:cubicBezTo>
                  <a:lnTo>
                    <a:pt x="7328339" y="0"/>
                  </a:lnTo>
                  <a:cubicBezTo>
                    <a:pt x="7452060" y="0"/>
                    <a:pt x="7552346" y="105011"/>
                    <a:pt x="7552346" y="234657"/>
                  </a:cubicBezTo>
                  <a:lnTo>
                    <a:pt x="7552346" y="2546680"/>
                  </a:lnTo>
                  <a:cubicBezTo>
                    <a:pt x="7552346" y="2676326"/>
                    <a:pt x="7452060" y="2781337"/>
                    <a:pt x="7328339" y="2781337"/>
                  </a:cubicBezTo>
                  <a:lnTo>
                    <a:pt x="224007" y="2781337"/>
                  </a:lnTo>
                  <a:cubicBezTo>
                    <a:pt x="100286" y="2781337"/>
                    <a:pt x="0" y="2676327"/>
                    <a:pt x="0" y="25466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65437" cy="2795099"/>
            </a:xfrm>
            <a:custGeom>
              <a:avLst/>
              <a:gdLst/>
              <a:ahLst/>
              <a:cxnLst/>
              <a:rect r="r" b="b" t="t" l="l"/>
              <a:pathLst>
                <a:path h="2795099" w="7565437">
                  <a:moveTo>
                    <a:pt x="0" y="241538"/>
                  </a:moveTo>
                  <a:cubicBezTo>
                    <a:pt x="0" y="108176"/>
                    <a:pt x="103166" y="0"/>
                    <a:pt x="230553" y="0"/>
                  </a:cubicBezTo>
                  <a:lnTo>
                    <a:pt x="7334885" y="0"/>
                  </a:lnTo>
                  <a:lnTo>
                    <a:pt x="7334885" y="6881"/>
                  </a:lnTo>
                  <a:lnTo>
                    <a:pt x="7334885" y="0"/>
                  </a:lnTo>
                  <a:cubicBezTo>
                    <a:pt x="7462141" y="0"/>
                    <a:pt x="7565437" y="108176"/>
                    <a:pt x="7565437" y="241538"/>
                  </a:cubicBezTo>
                  <a:lnTo>
                    <a:pt x="7558892" y="241538"/>
                  </a:lnTo>
                  <a:lnTo>
                    <a:pt x="7565437" y="241538"/>
                  </a:lnTo>
                  <a:lnTo>
                    <a:pt x="7565437" y="2553561"/>
                  </a:lnTo>
                  <a:lnTo>
                    <a:pt x="7558892" y="2553561"/>
                  </a:lnTo>
                  <a:lnTo>
                    <a:pt x="7565437" y="2553561"/>
                  </a:lnTo>
                  <a:cubicBezTo>
                    <a:pt x="7565437" y="2687061"/>
                    <a:pt x="7462272" y="2795099"/>
                    <a:pt x="7334885" y="2795099"/>
                  </a:cubicBezTo>
                  <a:lnTo>
                    <a:pt x="7334885" y="2788218"/>
                  </a:lnTo>
                  <a:lnTo>
                    <a:pt x="7334885" y="2795099"/>
                  </a:lnTo>
                  <a:lnTo>
                    <a:pt x="230553" y="2795099"/>
                  </a:lnTo>
                  <a:lnTo>
                    <a:pt x="230553" y="2788218"/>
                  </a:lnTo>
                  <a:lnTo>
                    <a:pt x="230553" y="2795099"/>
                  </a:lnTo>
                  <a:cubicBezTo>
                    <a:pt x="103166" y="2795099"/>
                    <a:pt x="0" y="2687061"/>
                    <a:pt x="0" y="2553561"/>
                  </a:cubicBezTo>
                  <a:lnTo>
                    <a:pt x="0" y="241538"/>
                  </a:lnTo>
                  <a:lnTo>
                    <a:pt x="6546" y="241538"/>
                  </a:lnTo>
                  <a:lnTo>
                    <a:pt x="0" y="241538"/>
                  </a:lnTo>
                  <a:moveTo>
                    <a:pt x="13092" y="241538"/>
                  </a:moveTo>
                  <a:lnTo>
                    <a:pt x="13092" y="2553561"/>
                  </a:lnTo>
                  <a:lnTo>
                    <a:pt x="6546" y="2553561"/>
                  </a:lnTo>
                  <a:lnTo>
                    <a:pt x="13092" y="2553561"/>
                  </a:lnTo>
                  <a:cubicBezTo>
                    <a:pt x="13092" y="2679354"/>
                    <a:pt x="110367" y="2781337"/>
                    <a:pt x="230553" y="2781337"/>
                  </a:cubicBezTo>
                  <a:lnTo>
                    <a:pt x="7334885" y="2781337"/>
                  </a:lnTo>
                  <a:cubicBezTo>
                    <a:pt x="7454940" y="2781337"/>
                    <a:pt x="7552346" y="2679354"/>
                    <a:pt x="7552346" y="2553561"/>
                  </a:cubicBezTo>
                  <a:lnTo>
                    <a:pt x="7552346" y="241538"/>
                  </a:lnTo>
                  <a:cubicBezTo>
                    <a:pt x="7552346" y="115746"/>
                    <a:pt x="7455071" y="13763"/>
                    <a:pt x="7334885" y="13763"/>
                  </a:cubicBezTo>
                  <a:lnTo>
                    <a:pt x="230553" y="13763"/>
                  </a:lnTo>
                  <a:lnTo>
                    <a:pt x="230553" y="6881"/>
                  </a:lnTo>
                  <a:lnTo>
                    <a:pt x="230553" y="13763"/>
                  </a:lnTo>
                  <a:cubicBezTo>
                    <a:pt x="110367" y="13763"/>
                    <a:pt x="13092" y="115746"/>
                    <a:pt x="13092" y="24153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666616" y="7933709"/>
            <a:ext cx="3610492" cy="31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987" b="true">
                <a:solidFill>
                  <a:srgbClr val="55575A"/>
                </a:solidFill>
                <a:latin typeface="Inter Bold"/>
                <a:ea typeface="Inter Bold"/>
                <a:cs typeface="Inter Bold"/>
                <a:sym typeface="Inter Bold"/>
              </a:rPr>
              <a:t>Odd or Suspicious Domains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0475" y="8510903"/>
            <a:ext cx="4961596" cy="61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1526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Check the URL for strange characters, extra words, or incorrect top-level domains (e.g., .net instead of .com).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78511" y="7663015"/>
            <a:ext cx="5843078" cy="2018596"/>
            <a:chOff x="0" y="0"/>
            <a:chExt cx="9609155" cy="331965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8314" y="8173"/>
              <a:ext cx="9592538" cy="3303248"/>
            </a:xfrm>
            <a:custGeom>
              <a:avLst/>
              <a:gdLst/>
              <a:ahLst/>
              <a:cxnLst/>
              <a:rect r="r" b="b" t="t" l="l"/>
              <a:pathLst>
                <a:path h="3303248" w="9592538">
                  <a:moveTo>
                    <a:pt x="0" y="278689"/>
                  </a:moveTo>
                  <a:cubicBezTo>
                    <a:pt x="0" y="124715"/>
                    <a:pt x="127378" y="0"/>
                    <a:pt x="284521" y="0"/>
                  </a:cubicBezTo>
                  <a:lnTo>
                    <a:pt x="9308018" y="0"/>
                  </a:lnTo>
                  <a:cubicBezTo>
                    <a:pt x="9465161" y="0"/>
                    <a:pt x="9592538" y="124715"/>
                    <a:pt x="9592538" y="278689"/>
                  </a:cubicBezTo>
                  <a:lnTo>
                    <a:pt x="9592538" y="3024558"/>
                  </a:lnTo>
                  <a:cubicBezTo>
                    <a:pt x="9592538" y="3178532"/>
                    <a:pt x="9465161" y="3303248"/>
                    <a:pt x="9308018" y="3303248"/>
                  </a:cubicBezTo>
                  <a:lnTo>
                    <a:pt x="284521" y="3303248"/>
                  </a:lnTo>
                  <a:cubicBezTo>
                    <a:pt x="127378" y="3303248"/>
                    <a:pt x="0" y="3178532"/>
                    <a:pt x="0" y="30245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09164" cy="3319593"/>
            </a:xfrm>
            <a:custGeom>
              <a:avLst/>
              <a:gdLst/>
              <a:ahLst/>
              <a:cxnLst/>
              <a:rect r="r" b="b" t="t" l="l"/>
              <a:pathLst>
                <a:path h="3319593" w="9609164">
                  <a:moveTo>
                    <a:pt x="0" y="286862"/>
                  </a:moveTo>
                  <a:cubicBezTo>
                    <a:pt x="0" y="128475"/>
                    <a:pt x="131036" y="0"/>
                    <a:pt x="292835" y="0"/>
                  </a:cubicBezTo>
                  <a:lnTo>
                    <a:pt x="9316332" y="0"/>
                  </a:lnTo>
                  <a:lnTo>
                    <a:pt x="9316332" y="8173"/>
                  </a:lnTo>
                  <a:lnTo>
                    <a:pt x="9316332" y="0"/>
                  </a:lnTo>
                  <a:cubicBezTo>
                    <a:pt x="9477964" y="0"/>
                    <a:pt x="9609164" y="128475"/>
                    <a:pt x="9609164" y="286862"/>
                  </a:cubicBezTo>
                  <a:lnTo>
                    <a:pt x="9600852" y="286862"/>
                  </a:lnTo>
                  <a:lnTo>
                    <a:pt x="9609164" y="286862"/>
                  </a:lnTo>
                  <a:lnTo>
                    <a:pt x="9609164" y="3032731"/>
                  </a:lnTo>
                  <a:lnTo>
                    <a:pt x="9600852" y="3032731"/>
                  </a:lnTo>
                  <a:lnTo>
                    <a:pt x="9609164" y="3032731"/>
                  </a:lnTo>
                  <a:cubicBezTo>
                    <a:pt x="9609164" y="3191282"/>
                    <a:pt x="9478131" y="3319593"/>
                    <a:pt x="9316332" y="3319593"/>
                  </a:cubicBezTo>
                  <a:lnTo>
                    <a:pt x="9316332" y="3311421"/>
                  </a:lnTo>
                  <a:lnTo>
                    <a:pt x="9316332" y="3319593"/>
                  </a:lnTo>
                  <a:lnTo>
                    <a:pt x="292835" y="3319593"/>
                  </a:lnTo>
                  <a:lnTo>
                    <a:pt x="292835" y="3311421"/>
                  </a:lnTo>
                  <a:lnTo>
                    <a:pt x="292835" y="3319593"/>
                  </a:lnTo>
                  <a:cubicBezTo>
                    <a:pt x="131036" y="3319593"/>
                    <a:pt x="0" y="3191282"/>
                    <a:pt x="0" y="3032731"/>
                  </a:cubicBezTo>
                  <a:lnTo>
                    <a:pt x="0" y="286862"/>
                  </a:lnTo>
                  <a:lnTo>
                    <a:pt x="8314" y="286862"/>
                  </a:lnTo>
                  <a:lnTo>
                    <a:pt x="0" y="286862"/>
                  </a:lnTo>
                  <a:moveTo>
                    <a:pt x="16629" y="286862"/>
                  </a:moveTo>
                  <a:lnTo>
                    <a:pt x="16629" y="3032731"/>
                  </a:lnTo>
                  <a:lnTo>
                    <a:pt x="8314" y="3032731"/>
                  </a:lnTo>
                  <a:lnTo>
                    <a:pt x="16629" y="3032731"/>
                  </a:lnTo>
                  <a:cubicBezTo>
                    <a:pt x="16629" y="3182128"/>
                    <a:pt x="140181" y="3303248"/>
                    <a:pt x="292835" y="3303248"/>
                  </a:cubicBezTo>
                  <a:lnTo>
                    <a:pt x="9316332" y="3303248"/>
                  </a:lnTo>
                  <a:cubicBezTo>
                    <a:pt x="9468818" y="3303248"/>
                    <a:pt x="9592537" y="3182128"/>
                    <a:pt x="9592537" y="3032731"/>
                  </a:cubicBezTo>
                  <a:lnTo>
                    <a:pt x="9592537" y="286862"/>
                  </a:lnTo>
                  <a:cubicBezTo>
                    <a:pt x="9592537" y="137465"/>
                    <a:pt x="9468985" y="16345"/>
                    <a:pt x="9316332" y="16345"/>
                  </a:cubicBezTo>
                  <a:lnTo>
                    <a:pt x="292835" y="16345"/>
                  </a:lnTo>
                  <a:lnTo>
                    <a:pt x="292835" y="8173"/>
                  </a:lnTo>
                  <a:lnTo>
                    <a:pt x="292835" y="16345"/>
                  </a:lnTo>
                  <a:cubicBezTo>
                    <a:pt x="140181" y="16345"/>
                    <a:pt x="16629" y="137465"/>
                    <a:pt x="16629" y="286862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131033" y="7851858"/>
            <a:ext cx="3738036" cy="31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7"/>
              </a:lnSpc>
            </a:pPr>
            <a:r>
              <a:rPr lang="en-US" sz="1989" b="true">
                <a:solidFill>
                  <a:srgbClr val="55575A"/>
                </a:solidFill>
                <a:latin typeface="Inter Bold"/>
                <a:ea typeface="Inter Bold"/>
                <a:cs typeface="Inter Bold"/>
                <a:sym typeface="Inter Bold"/>
              </a:rPr>
              <a:t>Missing SSL Padlock / HTTPS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38194" y="8271949"/>
            <a:ext cx="5723713" cy="125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3"/>
              </a:lnSpc>
            </a:pPr>
            <a:r>
              <a:rPr lang="en-US" sz="153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Legitimate sites, especially those requiring login, use HTTPS (Hypertext Transfer Protocol Secure), indicated by a padlock icon in the browser's address bar. If it's missing or says "Not Secure", be cautious.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138660"/>
            <a:chOff x="0" y="0"/>
            <a:chExt cx="24384000" cy="285154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2851531"/>
            </a:xfrm>
            <a:custGeom>
              <a:avLst/>
              <a:gdLst/>
              <a:ahLst/>
              <a:cxnLst/>
              <a:rect r="r" b="b" t="t" l="l"/>
              <a:pathLst>
                <a:path h="285153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51531"/>
                  </a:lnTo>
                  <a:lnTo>
                    <a:pt x="0" y="2851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4" r="0" b="-10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040115" y="2474416"/>
            <a:ext cx="6207770" cy="563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Social Engineering Techniques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311" y="3316189"/>
            <a:ext cx="17282883" cy="38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01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Attackers use social engineering – manipulating people into performing actions or divulging confidential information – to enhance their phishing attempts.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40973" y="4421836"/>
            <a:ext cx="796695" cy="796693"/>
            <a:chOff x="0" y="0"/>
            <a:chExt cx="684213" cy="68421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84276" cy="684149"/>
            </a:xfrm>
            <a:custGeom>
              <a:avLst/>
              <a:gdLst/>
              <a:ahLst/>
              <a:cxnLst/>
              <a:rect r="r" b="b" t="t" l="l"/>
              <a:pathLst>
                <a:path h="684149" w="684276">
                  <a:moveTo>
                    <a:pt x="0" y="0"/>
                  </a:moveTo>
                  <a:lnTo>
                    <a:pt x="684276" y="0"/>
                  </a:lnTo>
                  <a:lnTo>
                    <a:pt x="684276" y="684149"/>
                  </a:lnTo>
                  <a:lnTo>
                    <a:pt x="0" y="684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9" b="-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098068" y="4625616"/>
            <a:ext cx="2138660" cy="37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24" b="true">
                <a:solidFill>
                  <a:srgbClr val="55575A"/>
                </a:solidFill>
                <a:latin typeface="Inter Bold"/>
                <a:ea typeface="Inter Bold"/>
                <a:cs typeface="Inter Bold"/>
                <a:sym typeface="Inter Bold"/>
              </a:rPr>
              <a:t>Pretexting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62885" y="4401615"/>
            <a:ext cx="11309203" cy="74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0"/>
              </a:lnSpc>
            </a:pPr>
            <a:r>
              <a:rPr lang="en-US" sz="1809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Creating a fabricated scenario to engage a target, often involving a false identity or a specific problem to solve (e.g., "I'm calling from IT, we detected unusual activity on your account").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640973" y="5779139"/>
            <a:ext cx="796695" cy="796693"/>
            <a:chOff x="0" y="0"/>
            <a:chExt cx="684213" cy="68421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684276" cy="684149"/>
            </a:xfrm>
            <a:custGeom>
              <a:avLst/>
              <a:gdLst/>
              <a:ahLst/>
              <a:cxnLst/>
              <a:rect r="r" b="b" t="t" l="l"/>
              <a:pathLst>
                <a:path h="684149" w="684276">
                  <a:moveTo>
                    <a:pt x="0" y="0"/>
                  </a:moveTo>
                  <a:lnTo>
                    <a:pt x="684276" y="0"/>
                  </a:lnTo>
                  <a:lnTo>
                    <a:pt x="684276" y="684149"/>
                  </a:lnTo>
                  <a:lnTo>
                    <a:pt x="0" y="684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9" b="-9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098068" y="5982919"/>
            <a:ext cx="2848479" cy="37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24" b="true">
                <a:solidFill>
                  <a:srgbClr val="55575A"/>
                </a:solidFill>
                <a:latin typeface="Inter Bold"/>
                <a:ea typeface="Inter Bold"/>
                <a:cs typeface="Inter Bold"/>
                <a:sym typeface="Inter Bold"/>
              </a:rPr>
              <a:t>Spear Phishing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62885" y="5758990"/>
            <a:ext cx="11190505" cy="74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181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Highly targeted phishing attacks customized for a specific individual or organization, often leveraging publicly available information or internal data for credibility.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640973" y="7137808"/>
            <a:ext cx="796695" cy="796693"/>
            <a:chOff x="0" y="0"/>
            <a:chExt cx="684213" cy="684212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684276" cy="684149"/>
            </a:xfrm>
            <a:custGeom>
              <a:avLst/>
              <a:gdLst/>
              <a:ahLst/>
              <a:cxnLst/>
              <a:rect r="r" b="b" t="t" l="l"/>
              <a:pathLst>
                <a:path h="684149" w="684276">
                  <a:moveTo>
                    <a:pt x="0" y="0"/>
                  </a:moveTo>
                  <a:lnTo>
                    <a:pt x="684276" y="0"/>
                  </a:lnTo>
                  <a:lnTo>
                    <a:pt x="684276" y="684149"/>
                  </a:lnTo>
                  <a:lnTo>
                    <a:pt x="0" y="684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9" b="-9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098068" y="7341588"/>
            <a:ext cx="2458546" cy="37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324" b="true">
                <a:solidFill>
                  <a:srgbClr val="55575A"/>
                </a:solidFill>
                <a:latin typeface="Inter Bold"/>
                <a:ea typeface="Inter Bold"/>
                <a:cs typeface="Inter Bold"/>
                <a:sym typeface="Inter Bold"/>
              </a:rPr>
              <a:t>Whaling 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62885" y="7117659"/>
            <a:ext cx="10768838" cy="74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181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 type of spear phishing that specifically targets high-profile individuals within an organization, such as executives or senior managers, often impersonating a peer or superior for financial gain or sensitive data.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0131" y="8906367"/>
            <a:ext cx="3736597" cy="49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519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Psychological Triggers:</a:t>
            </a:r>
            <a:r>
              <a:rPr lang="en-US" sz="2519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64723" y="4158640"/>
            <a:ext cx="47625" cy="4132320"/>
            <a:chOff x="0" y="0"/>
            <a:chExt cx="22270" cy="19323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270" cy="1932305"/>
            </a:xfrm>
            <a:custGeom>
              <a:avLst/>
              <a:gdLst/>
              <a:ahLst/>
              <a:cxnLst/>
              <a:rect r="r" b="b" t="t" l="l"/>
              <a:pathLst>
                <a:path h="1932305" w="22270">
                  <a:moveTo>
                    <a:pt x="0" y="0"/>
                  </a:moveTo>
                  <a:lnTo>
                    <a:pt x="22270" y="0"/>
                  </a:lnTo>
                  <a:lnTo>
                    <a:pt x="22270" y="1932305"/>
                  </a:lnTo>
                  <a:lnTo>
                    <a:pt x="0" y="1932305"/>
                  </a:ln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5556614" y="8564250"/>
            <a:ext cx="12059562" cy="120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01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Scammers exploit inherent human tendencies. They often use </a:t>
            </a:r>
            <a:r>
              <a:rPr lang="en-US" sz="201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authority</a:t>
            </a:r>
            <a:r>
              <a:rPr lang="en-US" sz="201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(impersonating a boss or government official), </a:t>
            </a:r>
            <a:r>
              <a:rPr lang="en-US" sz="201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scarcity</a:t>
            </a:r>
            <a:r>
              <a:rPr lang="en-US" sz="201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(limited-time offers), and </a:t>
            </a:r>
            <a:r>
              <a:rPr lang="en-US" sz="201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urgency</a:t>
            </a:r>
            <a:r>
              <a:rPr lang="en-US" sz="201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(act now or lose access) to bypass rational thought.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679329" y="786011"/>
            <a:ext cx="10929342" cy="1525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sz="487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Best Practices &amp; Defensive Measures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57873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Vigilance is Key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60551"/>
            <a:ext cx="7849195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Hover Before You Click: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Always preview links by hovering your mouse over them to check the actual URL.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55009"/>
            <a:ext cx="7849195" cy="168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Verify Sender: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If an email seems suspicious, especially if it asks for sensitive information or actions, verify the sender through an independent, trusted channel (e.g., call them on a known number, don't use a number from the email).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047482"/>
            <a:ext cx="7849195" cy="12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Be Skeptical of Urgency: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Any message demanding immediate action or threatening consequences should be treated with extreme caution.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56092" y="2857873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Technical Defenses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6092" y="3460551"/>
            <a:ext cx="7849195" cy="168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Enforce Multi-Factor Authentication (MFA):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MFA adds an extra layer of security, making it harder for attackers to access accounts even if they steal your password. Always enable it where possible.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56092" y="4888409"/>
            <a:ext cx="7849195" cy="168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Keep Software Updated: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Regularly update your operating system, web browsers, and all applications. Updates often include security patches for known vulnerabilities that attackers exploit.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6092" y="6296025"/>
            <a:ext cx="7849195" cy="128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Use Antivirus/Anti-Malware Software: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Ensure your devices have up-to-date security software that can detect and block malicious content.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124974"/>
            <a:ext cx="16303526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Company-Specific Reporting Steps: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If you suspect a phishing attempt, do NOT click any links or open attachments. Forward the suspicious email as an attachment to </a:t>
            </a:r>
            <a:r>
              <a:rPr lang="en-US" sz="1937" u="sng">
                <a:solidFill>
                  <a:srgbClr val="FF7047"/>
                </a:solidFill>
                <a:latin typeface="Arimo"/>
                <a:ea typeface="Arimo"/>
                <a:cs typeface="Arimo"/>
                <a:sym typeface="Arimo"/>
                <a:hlinkClick r:id="rId3" tooltip="mailto:security@yourcompany.com"/>
              </a:rPr>
              <a:t>security@yourcompany.com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and then delete it. For urgent concerns, contact the IT Help Desk immediately.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042869" y="671661"/>
            <a:ext cx="6202264" cy="80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sz="487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2964" y="1828681"/>
            <a:ext cx="16762073" cy="687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Strengthen Your Cyber Awareness:</a:t>
            </a:r>
          </a:p>
          <a:p>
            <a:pPr algn="l">
              <a:lnSpc>
                <a:spcPts val="2875"/>
              </a:lnSpc>
            </a:pPr>
          </a:p>
          <a:p>
            <a:pPr algn="l">
              <a:lnSpc>
                <a:spcPts val="2875"/>
              </a:lnSpc>
            </a:pPr>
            <a:r>
              <a:rPr lang="en-US" sz="23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Phishing attacks aren’t just technical threats — th</a:t>
            </a:r>
            <a:r>
              <a:rPr lang="en-US" sz="23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ey’re psychological tricks designed to bypass our instincts. Staying informed is your best defense.</a:t>
            </a:r>
          </a:p>
          <a:p>
            <a:pPr algn="l">
              <a:lnSpc>
                <a:spcPts val="2875"/>
              </a:lnSpc>
            </a:pPr>
          </a:p>
          <a:p>
            <a:pPr algn="l" marL="504667" indent="-252333" lvl="1">
              <a:lnSpc>
                <a:spcPts val="2875"/>
              </a:lnSpc>
              <a:buFont typeface="Arial"/>
              <a:buChar char="•"/>
            </a:pPr>
            <a:r>
              <a:rPr lang="en-US" sz="23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🧠 Stay Vigilant: Be skeptical of urgent, unexpected, or suspicious messages — even if they appear to come from someone you know.</a:t>
            </a:r>
          </a:p>
          <a:p>
            <a:pPr algn="l" marL="504667" indent="-252333" lvl="1">
              <a:lnSpc>
                <a:spcPts val="2875"/>
              </a:lnSpc>
              <a:buFont typeface="Arial"/>
              <a:buChar char="•"/>
            </a:pPr>
            <a:r>
              <a:rPr lang="en-US" sz="23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🕵️‍♂️ Verify Before You Trust: Always double-check links, email addresses, and sender identities through independent channels.</a:t>
            </a:r>
          </a:p>
          <a:p>
            <a:pPr algn="l" marL="504667" indent="-252333" lvl="1">
              <a:lnSpc>
                <a:spcPts val="2875"/>
              </a:lnSpc>
              <a:buFont typeface="Arial"/>
              <a:buChar char="•"/>
            </a:pPr>
            <a:r>
              <a:rPr lang="en-US" sz="23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🚨 Report Immediately: Don’t ignore your gut. If something feels off, report it to the IT Security Team without delay.</a:t>
            </a:r>
          </a:p>
          <a:p>
            <a:pPr algn="l" marL="504667" indent="-252333" lvl="1">
              <a:lnSpc>
                <a:spcPts val="2875"/>
              </a:lnSpc>
              <a:buFont typeface="Arial"/>
              <a:buChar char="•"/>
            </a:pPr>
            <a:r>
              <a:rPr lang="en-US" sz="23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🔐 Adopt Strong Security Habits: Use multi-factor authentication, keep your devices and software updated, and install trusted security tools.</a:t>
            </a:r>
          </a:p>
          <a:p>
            <a:pPr algn="l">
              <a:lnSpc>
                <a:spcPts val="2875"/>
              </a:lnSpc>
            </a:pPr>
          </a:p>
          <a:p>
            <a:pPr algn="l">
              <a:lnSpc>
                <a:spcPts val="2875"/>
              </a:lnSpc>
            </a:pPr>
            <a:r>
              <a:rPr lang="en-US" sz="23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Every employee plays a critical role in protecting our organization’s digital integrity. Your vigilance helps prevent costly breaches, protects sensitive data, and strengthens our overall security posture.</a:t>
            </a:r>
          </a:p>
          <a:p>
            <a:pPr algn="l">
              <a:lnSpc>
                <a:spcPts val="2875"/>
              </a:lnSpc>
            </a:pPr>
          </a:p>
          <a:p>
            <a:pPr algn="l">
              <a:lnSpc>
                <a:spcPts val="2875"/>
              </a:lnSpc>
            </a:pPr>
            <a:r>
              <a:rPr lang="en-US" sz="23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Cybersecurity is everyone’s responsibility. Together, we can build a safer digital workplace.</a:t>
            </a:r>
          </a:p>
          <a:p>
            <a:pPr algn="l">
              <a:lnSpc>
                <a:spcPts val="2875"/>
              </a:lnSpc>
            </a:pPr>
            <a:r>
              <a:rPr lang="en-US" sz="23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Thank you for your attention — and your commitment to cybersecurity</a:t>
            </a:r>
          </a:p>
          <a:p>
            <a:pPr algn="l">
              <a:lnSpc>
                <a:spcPts val="287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DAGrpq525Fg</dc:identifier>
  <dcterms:modified xsi:type="dcterms:W3CDTF">2011-08-01T06:04:30Z</dcterms:modified>
  <cp:revision>1</cp:revision>
  <dc:title>Phishing-Awareness-Training-Fortifying-Our-Digital-Defenses.pptx</dc:title>
</cp:coreProperties>
</file>